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7"/>
  </p:handoutMasterIdLst>
  <p:sldIdLst>
    <p:sldId id="256" r:id="rId2"/>
    <p:sldId id="271" r:id="rId3"/>
    <p:sldId id="257" r:id="rId4"/>
    <p:sldId id="259" r:id="rId5"/>
    <p:sldId id="260" r:id="rId6"/>
    <p:sldId id="258" r:id="rId7"/>
    <p:sldId id="261" r:id="rId8"/>
    <p:sldId id="262" r:id="rId9"/>
    <p:sldId id="263" r:id="rId10"/>
    <p:sldId id="268" r:id="rId11"/>
    <p:sldId id="265" r:id="rId12"/>
    <p:sldId id="266" r:id="rId13"/>
    <p:sldId id="267" r:id="rId14"/>
    <p:sldId id="269" r:id="rId15"/>
    <p:sldId id="27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F8696F-CA16-4672-BABD-C5ED7B7F36EF}" type="datetimeFigureOut">
              <a:rPr lang="en-US" smtClean="0"/>
              <a:t>4/26/2017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642F8B0-1770-4883-94D9-21A5E64FF16B}" type="slidenum">
              <a:rPr lang="en-US" smtClean="0"/>
              <a:t>‹#›</a:t>
            </a:fld>
            <a:endParaRPr lang="en-US"/>
          </a:p>
        </p:txBody>
      </p:sp>
    </p:spTree>
    <p:extLst>
      <p:ext uri="{BB962C8B-B14F-4D97-AF65-F5344CB8AC3E}">
        <p14:creationId xmlns:p14="http://schemas.microsoft.com/office/powerpoint/2010/main" val="6899257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1E144E3-E44F-4F68-A8B7-AB0BA41E8B58}"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0E79-501E-41ED-8998-614995EC3C43}" type="slidenum">
              <a:rPr lang="en-US" smtClean="0"/>
              <a:t>‹#›</a:t>
            </a:fld>
            <a:endParaRPr lang="en-US"/>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81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E144E3-E44F-4F68-A8B7-AB0BA41E8B58}"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0E79-501E-41ED-8998-614995EC3C43}" type="slidenum">
              <a:rPr lang="en-US" smtClean="0"/>
              <a:t>‹#›</a:t>
            </a:fld>
            <a:endParaRPr lang="en-US"/>
          </a:p>
        </p:txBody>
      </p:sp>
    </p:spTree>
    <p:extLst>
      <p:ext uri="{BB962C8B-B14F-4D97-AF65-F5344CB8AC3E}">
        <p14:creationId xmlns:p14="http://schemas.microsoft.com/office/powerpoint/2010/main" val="266580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E144E3-E44F-4F68-A8B7-AB0BA41E8B58}"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0E79-501E-41ED-8998-614995EC3C43}"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44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E144E3-E44F-4F68-A8B7-AB0BA41E8B58}"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0E79-501E-41ED-8998-614995EC3C43}" type="slidenum">
              <a:rPr lang="en-US" smtClean="0"/>
              <a:t>‹#›</a:t>
            </a:fld>
            <a:endParaRPr lang="en-US"/>
          </a:p>
        </p:txBody>
      </p:sp>
    </p:spTree>
    <p:extLst>
      <p:ext uri="{BB962C8B-B14F-4D97-AF65-F5344CB8AC3E}">
        <p14:creationId xmlns:p14="http://schemas.microsoft.com/office/powerpoint/2010/main" val="216156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E144E3-E44F-4F68-A8B7-AB0BA41E8B58}"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0E79-501E-41ED-8998-614995EC3C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664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E144E3-E44F-4F68-A8B7-AB0BA41E8B58}"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E0E79-501E-41ED-8998-614995EC3C43}" type="slidenum">
              <a:rPr lang="en-US" smtClean="0"/>
              <a:t>‹#›</a:t>
            </a:fld>
            <a:endParaRPr lang="en-US"/>
          </a:p>
        </p:txBody>
      </p:sp>
    </p:spTree>
    <p:extLst>
      <p:ext uri="{BB962C8B-B14F-4D97-AF65-F5344CB8AC3E}">
        <p14:creationId xmlns:p14="http://schemas.microsoft.com/office/powerpoint/2010/main" val="61795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E144E3-E44F-4F68-A8B7-AB0BA41E8B58}"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E0E79-501E-41ED-8998-614995EC3C43}" type="slidenum">
              <a:rPr lang="en-US" smtClean="0"/>
              <a:t>‹#›</a:t>
            </a:fld>
            <a:endParaRPr lang="en-US"/>
          </a:p>
        </p:txBody>
      </p:sp>
    </p:spTree>
    <p:extLst>
      <p:ext uri="{BB962C8B-B14F-4D97-AF65-F5344CB8AC3E}">
        <p14:creationId xmlns:p14="http://schemas.microsoft.com/office/powerpoint/2010/main" val="50731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E144E3-E44F-4F68-A8B7-AB0BA41E8B58}"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E0E79-501E-41ED-8998-614995EC3C43}" type="slidenum">
              <a:rPr lang="en-US" smtClean="0"/>
              <a:t>‹#›</a:t>
            </a:fld>
            <a:endParaRPr lang="en-US"/>
          </a:p>
        </p:txBody>
      </p:sp>
    </p:spTree>
    <p:extLst>
      <p:ext uri="{BB962C8B-B14F-4D97-AF65-F5344CB8AC3E}">
        <p14:creationId xmlns:p14="http://schemas.microsoft.com/office/powerpoint/2010/main" val="167903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144E3-E44F-4F68-A8B7-AB0BA41E8B58}"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E0E79-501E-41ED-8998-614995EC3C43}" type="slidenum">
              <a:rPr lang="en-US" smtClean="0"/>
              <a:t>‹#›</a:t>
            </a:fld>
            <a:endParaRPr lang="en-US"/>
          </a:p>
        </p:txBody>
      </p:sp>
    </p:spTree>
    <p:extLst>
      <p:ext uri="{BB962C8B-B14F-4D97-AF65-F5344CB8AC3E}">
        <p14:creationId xmlns:p14="http://schemas.microsoft.com/office/powerpoint/2010/main" val="420195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E144E3-E44F-4F68-A8B7-AB0BA41E8B58}"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E0E79-501E-41ED-8998-614995EC3C43}" type="slidenum">
              <a:rPr lang="en-US" smtClean="0"/>
              <a:t>‹#›</a:t>
            </a:fld>
            <a:endParaRPr lang="en-US"/>
          </a:p>
        </p:txBody>
      </p:sp>
    </p:spTree>
    <p:extLst>
      <p:ext uri="{BB962C8B-B14F-4D97-AF65-F5344CB8AC3E}">
        <p14:creationId xmlns:p14="http://schemas.microsoft.com/office/powerpoint/2010/main" val="16843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E144E3-E44F-4F68-A8B7-AB0BA41E8B58}"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E0E79-501E-41ED-8998-614995EC3C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1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1E144E3-E44F-4F68-A8B7-AB0BA41E8B58}" type="datetimeFigureOut">
              <a:rPr lang="en-US" smtClean="0"/>
              <a:t>4/26/2017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46E0E79-501E-41ED-8998-614995EC3C43}"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595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loridahealth.gov/index.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url=http://harmonickyvztah.cz/je-mozne-byt-zranitelny-muz-a-mit-harmonicky-vztah/&amp;rct=j&amp;frm=1&amp;q=&amp;esrc=s&amp;sa=U&amp;ei=RnYlVd-MLYe9sAXx04GQAg&amp;ved=0CCwQ9QEwCw&amp;usg=AFQjCNEe54N9klpSwgEP9QkwDoyHl6t_Pw"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Sponsor Earnings Report</a:t>
            </a:r>
            <a:br>
              <a:rPr lang="en-US" dirty="0"/>
            </a:br>
            <a:r>
              <a:rPr lang="en-US" sz="3100" dirty="0"/>
              <a:t>For Sponsors of Unaffiliated Centers</a:t>
            </a:r>
            <a:br>
              <a:rPr lang="en-US" dirty="0"/>
            </a:br>
            <a:endParaRPr lang="en-US" dirty="0"/>
          </a:p>
        </p:txBody>
      </p:sp>
      <p:sp>
        <p:nvSpPr>
          <p:cNvPr id="3" name="Subtitle 2"/>
          <p:cNvSpPr>
            <a:spLocks noGrp="1"/>
          </p:cNvSpPr>
          <p:nvPr>
            <p:ph type="subTitle" idx="1"/>
          </p:nvPr>
        </p:nvSpPr>
        <p:spPr/>
        <p:txBody>
          <a:bodyPr>
            <a:normAutofit/>
          </a:bodyPr>
          <a:lstStyle/>
          <a:p>
            <a:pPr algn="ctr"/>
            <a:r>
              <a:rPr lang="en-US" sz="1400" dirty="0"/>
              <a:t>D/U Annual Meeting</a:t>
            </a:r>
          </a:p>
          <a:p>
            <a:pPr algn="ctr"/>
            <a:r>
              <a:rPr lang="en-US" sz="1400" dirty="0"/>
              <a:t>April 27, 2017</a:t>
            </a:r>
          </a:p>
          <a:p>
            <a:pPr algn="ctr"/>
            <a:r>
              <a:rPr lang="en-US" sz="1400" dirty="0"/>
              <a:t>Bureau of Child Care Food Program</a:t>
            </a:r>
          </a:p>
          <a:p>
            <a:pPr algn="ctr"/>
            <a:r>
              <a:rPr lang="en-US" sz="1400" dirty="0"/>
              <a:t>Florida Department of Health</a:t>
            </a:r>
          </a:p>
          <a:p>
            <a:endParaRPr lang="en-US" dirty="0"/>
          </a:p>
          <a:p>
            <a:endParaRPr lang="en-US" dirty="0"/>
          </a:p>
        </p:txBody>
      </p:sp>
      <p:pic>
        <p:nvPicPr>
          <p:cNvPr id="4" name="Picture 2" descr="Florida Health">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8758" y="6248400"/>
            <a:ext cx="405084"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21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8617" y="2991065"/>
            <a:ext cx="9720072" cy="1499616"/>
          </a:xfrm>
        </p:spPr>
        <p:txBody>
          <a:bodyPr>
            <a:normAutofit/>
          </a:bodyPr>
          <a:lstStyle/>
          <a:p>
            <a:r>
              <a:rPr lang="en-US" dirty="0"/>
              <a:t>Examples for Reading the report</a:t>
            </a:r>
          </a:p>
        </p:txBody>
      </p:sp>
    </p:spTree>
    <p:extLst>
      <p:ext uri="{BB962C8B-B14F-4D97-AF65-F5344CB8AC3E}">
        <p14:creationId xmlns:p14="http://schemas.microsoft.com/office/powerpoint/2010/main" val="227491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585216"/>
            <a:ext cx="10587864" cy="533370"/>
          </a:xfrm>
        </p:spPr>
        <p:txBody>
          <a:bodyPr>
            <a:normAutofit fontScale="90000"/>
          </a:bodyPr>
          <a:lstStyle/>
          <a:p>
            <a:r>
              <a:rPr lang="en-US" dirty="0"/>
              <a:t>Example 1					</a:t>
            </a:r>
            <a:r>
              <a:rPr lang="en-US" sz="3100" dirty="0"/>
              <a:t>U Sponsor Earnings Report</a:t>
            </a: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2404" t="22925" r="51442" b="28207"/>
          <a:stretch/>
        </p:blipFill>
        <p:spPr bwMode="auto">
          <a:xfrm>
            <a:off x="914400" y="1500326"/>
            <a:ext cx="10697592" cy="3430776"/>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791417" y="4676814"/>
            <a:ext cx="4820575"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a:t>-$269,454.58	    $0	     -$269454.58</a:t>
            </a:r>
          </a:p>
        </p:txBody>
      </p:sp>
      <p:sp>
        <p:nvSpPr>
          <p:cNvPr id="8" name="TextBox 7"/>
          <p:cNvSpPr txBox="1"/>
          <p:nvPr/>
        </p:nvSpPr>
        <p:spPr>
          <a:xfrm>
            <a:off x="914399" y="4673234"/>
            <a:ext cx="577936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a:t>$6,387,457.18    $958,118.58     $688,664      $688,664</a:t>
            </a:r>
          </a:p>
        </p:txBody>
      </p:sp>
      <p:sp>
        <p:nvSpPr>
          <p:cNvPr id="9" name="Rectangle 8"/>
          <p:cNvSpPr/>
          <p:nvPr/>
        </p:nvSpPr>
        <p:spPr>
          <a:xfrm>
            <a:off x="710215" y="2068497"/>
            <a:ext cx="10901777" cy="102981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8473" y="3835152"/>
            <a:ext cx="585926" cy="369332"/>
          </a:xfrm>
          <a:prstGeom prst="rect">
            <a:avLst/>
          </a:prstGeom>
          <a:noFill/>
        </p:spPr>
        <p:txBody>
          <a:bodyPr wrap="square" rtlCol="0">
            <a:spAutoFit/>
          </a:bodyPr>
          <a:lstStyle/>
          <a:p>
            <a:r>
              <a:rPr lang="en-US" dirty="0"/>
              <a:t>YTD</a:t>
            </a:r>
          </a:p>
        </p:txBody>
      </p:sp>
      <p:sp>
        <p:nvSpPr>
          <p:cNvPr id="12" name="TextBox 11"/>
          <p:cNvSpPr txBox="1"/>
          <p:nvPr/>
        </p:nvSpPr>
        <p:spPr>
          <a:xfrm>
            <a:off x="0" y="3535014"/>
            <a:ext cx="914400" cy="369332"/>
          </a:xfrm>
          <a:prstGeom prst="rect">
            <a:avLst/>
          </a:prstGeom>
          <a:noFill/>
        </p:spPr>
        <p:txBody>
          <a:bodyPr wrap="square" rtlCol="0">
            <a:spAutoFit/>
          </a:bodyPr>
          <a:lstStyle/>
          <a:p>
            <a:r>
              <a:rPr lang="en-US" dirty="0"/>
              <a:t>Monthly</a:t>
            </a:r>
          </a:p>
        </p:txBody>
      </p:sp>
      <p:sp>
        <p:nvSpPr>
          <p:cNvPr id="21" name="Right Bracket 20"/>
          <p:cNvSpPr/>
          <p:nvPr/>
        </p:nvSpPr>
        <p:spPr>
          <a:xfrm rot="5400000">
            <a:off x="5295528" y="4629826"/>
            <a:ext cx="346231" cy="1065319"/>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ket 22"/>
          <p:cNvSpPr/>
          <p:nvPr/>
        </p:nvSpPr>
        <p:spPr>
          <a:xfrm rot="5400000">
            <a:off x="3749700" y="4463347"/>
            <a:ext cx="346231" cy="1424864"/>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p:cNvSpPr/>
          <p:nvPr/>
        </p:nvSpPr>
        <p:spPr>
          <a:xfrm rot="5400000">
            <a:off x="3636519" y="2935294"/>
            <a:ext cx="572601" cy="4680753"/>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914401" y="5561971"/>
            <a:ext cx="5348796" cy="1077218"/>
          </a:xfrm>
          <a:prstGeom prst="rect">
            <a:avLst/>
          </a:prstGeom>
          <a:noFill/>
        </p:spPr>
        <p:txBody>
          <a:bodyPr wrap="square" rtlCol="0">
            <a:spAutoFit/>
          </a:bodyPr>
          <a:lstStyle/>
          <a:p>
            <a:r>
              <a:rPr lang="en-US" sz="1600" dirty="0"/>
              <a:t>Year-To-Date Assessment:</a:t>
            </a:r>
          </a:p>
          <a:p>
            <a:pPr marL="285750" indent="-285750">
              <a:buFont typeface="Arial" panose="020B0604020202020204" pitchFamily="34" charset="0"/>
              <a:buChar char="•"/>
            </a:pPr>
            <a:r>
              <a:rPr lang="en-US" sz="1600" dirty="0"/>
              <a:t>D&amp;G: Retained amount is 10.78% of meal earnings</a:t>
            </a:r>
          </a:p>
          <a:p>
            <a:pPr marL="285750" indent="-285750">
              <a:buFont typeface="Arial" panose="020B0604020202020204" pitchFamily="34" charset="0"/>
              <a:buChar char="•"/>
            </a:pPr>
            <a:r>
              <a:rPr lang="en-US" sz="1600" dirty="0"/>
              <a:t>E&amp;F: Admin costs are less than 15% of meal earnings</a:t>
            </a:r>
          </a:p>
          <a:p>
            <a:pPr marL="285750" indent="-285750">
              <a:buFont typeface="Arial" panose="020B0604020202020204" pitchFamily="34" charset="0"/>
              <a:buChar char="•"/>
            </a:pPr>
            <a:r>
              <a:rPr lang="en-US" sz="1600" dirty="0"/>
              <a:t>F&amp;G: Amount retained is the same as admin costs</a:t>
            </a:r>
          </a:p>
        </p:txBody>
      </p:sp>
      <p:pic>
        <p:nvPicPr>
          <p:cNvPr id="28" name="Picture 27"/>
          <p:cNvPicPr/>
          <p:nvPr/>
        </p:nvPicPr>
        <p:blipFill rotWithShape="1">
          <a:blip r:embed="rId2" cstate="print">
            <a:extLst>
              <a:ext uri="{28A0092B-C50C-407E-A947-70E740481C1C}">
                <a14:useLocalDpi xmlns:a14="http://schemas.microsoft.com/office/drawing/2010/main" val="0"/>
              </a:ext>
            </a:extLst>
          </a:blip>
          <a:srcRect l="2404" t="10769" r="51442" b="85616"/>
          <a:stretch/>
        </p:blipFill>
        <p:spPr bwMode="auto">
          <a:xfrm>
            <a:off x="914400" y="1143990"/>
            <a:ext cx="10697592" cy="253802"/>
          </a:xfrm>
          <a:prstGeom prst="rect">
            <a:avLst/>
          </a:prstGeom>
          <a:ln>
            <a:noFill/>
          </a:ln>
          <a:extLst>
            <a:ext uri="{53640926-AAD7-44D8-BBD7-CCE9431645EC}">
              <a14:shadowObscured xmlns:a14="http://schemas.microsoft.com/office/drawing/2010/main"/>
            </a:ext>
          </a:extLst>
        </p:spPr>
      </p:pic>
      <p:sp>
        <p:nvSpPr>
          <p:cNvPr id="29" name="TextBox 28"/>
          <p:cNvSpPr txBox="1"/>
          <p:nvPr/>
        </p:nvSpPr>
        <p:spPr>
          <a:xfrm>
            <a:off x="6263197" y="5348895"/>
            <a:ext cx="563287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H: The sponsor retained less than 15% of meal earnings</a:t>
            </a:r>
          </a:p>
          <a:p>
            <a:pPr marL="285750" indent="-285750">
              <a:buFont typeface="Arial" panose="020B0604020202020204" pitchFamily="34" charset="0"/>
              <a:buChar char="•"/>
            </a:pPr>
            <a:r>
              <a:rPr lang="en-US" sz="1600" dirty="0"/>
              <a:t>I: The sponsor has </a:t>
            </a:r>
            <a:r>
              <a:rPr lang="en-US" sz="1600" u="sng" dirty="0"/>
              <a:t>not</a:t>
            </a:r>
            <a:r>
              <a:rPr lang="en-US" sz="1600" dirty="0"/>
              <a:t> retained more than the actual admin expenditures</a:t>
            </a:r>
          </a:p>
          <a:p>
            <a:pPr marL="285750" indent="-285750">
              <a:buFont typeface="Arial" panose="020B0604020202020204" pitchFamily="34" charset="0"/>
              <a:buChar char="•"/>
            </a:pPr>
            <a:r>
              <a:rPr lang="en-US" sz="1600" dirty="0"/>
              <a:t>J: The sponsor’s actual admin costs are less than 15% of meal earnings</a:t>
            </a:r>
          </a:p>
        </p:txBody>
      </p:sp>
    </p:spTree>
    <p:extLst>
      <p:ext uri="{BB962C8B-B14F-4D97-AF65-F5344CB8AC3E}">
        <p14:creationId xmlns:p14="http://schemas.microsoft.com/office/powerpoint/2010/main" val="383930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l="1442" t="38098" r="51764" b="17948"/>
          <a:stretch/>
        </p:blipFill>
        <p:spPr bwMode="auto">
          <a:xfrm>
            <a:off x="914401" y="1619364"/>
            <a:ext cx="10716411" cy="3053870"/>
          </a:xfrm>
          <a:prstGeom prst="rect">
            <a:avLst/>
          </a:prstGeom>
          <a:ln>
            <a:noFill/>
          </a:ln>
          <a:extLst>
            <a:ext uri="{53640926-AAD7-44D8-BBD7-CCE9431645EC}">
              <a14:shadowObscured xmlns:a14="http://schemas.microsoft.com/office/drawing/2010/main"/>
            </a:ext>
          </a:extLst>
        </p:spPr>
      </p:pic>
      <p:sp>
        <p:nvSpPr>
          <p:cNvPr id="4" name="Title 3"/>
          <p:cNvSpPr>
            <a:spLocks noGrp="1"/>
          </p:cNvSpPr>
          <p:nvPr>
            <p:ph type="title"/>
          </p:nvPr>
        </p:nvSpPr>
        <p:spPr>
          <a:xfrm>
            <a:off x="1024128" y="585216"/>
            <a:ext cx="10587864" cy="533370"/>
          </a:xfrm>
        </p:spPr>
        <p:txBody>
          <a:bodyPr>
            <a:normAutofit fontScale="90000"/>
          </a:bodyPr>
          <a:lstStyle/>
          <a:p>
            <a:r>
              <a:rPr lang="en-US" dirty="0"/>
              <a:t>Example 2					</a:t>
            </a:r>
            <a:r>
              <a:rPr lang="en-US" sz="3100" dirty="0"/>
              <a:t>U Sponsor Earnings Report</a:t>
            </a:r>
          </a:p>
        </p:txBody>
      </p:sp>
      <p:sp>
        <p:nvSpPr>
          <p:cNvPr id="5" name="TextBox 4"/>
          <p:cNvSpPr txBox="1"/>
          <p:nvPr/>
        </p:nvSpPr>
        <p:spPr>
          <a:xfrm>
            <a:off x="6791417" y="4676814"/>
            <a:ext cx="4820575"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t>-$104,179.03	    $13	     -$104,192.03</a:t>
            </a:r>
          </a:p>
        </p:txBody>
      </p:sp>
      <p:sp>
        <p:nvSpPr>
          <p:cNvPr id="8" name="TextBox 7"/>
          <p:cNvSpPr txBox="1"/>
          <p:nvPr/>
        </p:nvSpPr>
        <p:spPr>
          <a:xfrm>
            <a:off x="914399" y="4673234"/>
            <a:ext cx="5779362"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t>$3,404,173.52    $510,626.03     $406,434      $406,447</a:t>
            </a:r>
          </a:p>
        </p:txBody>
      </p:sp>
      <p:sp>
        <p:nvSpPr>
          <p:cNvPr id="9" name="Rectangle 8"/>
          <p:cNvSpPr/>
          <p:nvPr/>
        </p:nvSpPr>
        <p:spPr>
          <a:xfrm>
            <a:off x="821717" y="2068497"/>
            <a:ext cx="10901777" cy="102981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5791" y="3904346"/>
            <a:ext cx="585926" cy="369332"/>
          </a:xfrm>
          <a:prstGeom prst="rect">
            <a:avLst/>
          </a:prstGeom>
          <a:noFill/>
        </p:spPr>
        <p:txBody>
          <a:bodyPr wrap="square" rtlCol="0">
            <a:spAutoFit/>
          </a:bodyPr>
          <a:lstStyle/>
          <a:p>
            <a:r>
              <a:rPr lang="en-US" dirty="0"/>
              <a:t>YTD</a:t>
            </a:r>
          </a:p>
        </p:txBody>
      </p:sp>
      <p:sp>
        <p:nvSpPr>
          <p:cNvPr id="12" name="TextBox 11"/>
          <p:cNvSpPr txBox="1"/>
          <p:nvPr/>
        </p:nvSpPr>
        <p:spPr>
          <a:xfrm>
            <a:off x="0" y="3535014"/>
            <a:ext cx="914400" cy="369332"/>
          </a:xfrm>
          <a:prstGeom prst="rect">
            <a:avLst/>
          </a:prstGeom>
          <a:noFill/>
        </p:spPr>
        <p:txBody>
          <a:bodyPr wrap="square" rtlCol="0">
            <a:spAutoFit/>
          </a:bodyPr>
          <a:lstStyle/>
          <a:p>
            <a:r>
              <a:rPr lang="en-US" dirty="0"/>
              <a:t>Monthly</a:t>
            </a:r>
          </a:p>
        </p:txBody>
      </p:sp>
      <p:sp>
        <p:nvSpPr>
          <p:cNvPr id="21" name="Right Bracket 20"/>
          <p:cNvSpPr/>
          <p:nvPr/>
        </p:nvSpPr>
        <p:spPr>
          <a:xfrm rot="5400000">
            <a:off x="5295528" y="4629826"/>
            <a:ext cx="346231" cy="1065319"/>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ket 22"/>
          <p:cNvSpPr/>
          <p:nvPr/>
        </p:nvSpPr>
        <p:spPr>
          <a:xfrm rot="5400000">
            <a:off x="3749700" y="4463347"/>
            <a:ext cx="346231" cy="1424864"/>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p:cNvSpPr/>
          <p:nvPr/>
        </p:nvSpPr>
        <p:spPr>
          <a:xfrm rot="5400000">
            <a:off x="3636519" y="2935294"/>
            <a:ext cx="572601" cy="4680753"/>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914401" y="5561971"/>
            <a:ext cx="5348796" cy="1077218"/>
          </a:xfrm>
          <a:prstGeom prst="rect">
            <a:avLst/>
          </a:prstGeom>
          <a:noFill/>
        </p:spPr>
        <p:txBody>
          <a:bodyPr wrap="square" rtlCol="0">
            <a:spAutoFit/>
          </a:bodyPr>
          <a:lstStyle/>
          <a:p>
            <a:r>
              <a:rPr lang="en-US" sz="1600" dirty="0"/>
              <a:t>Year-To-Date Assessment:</a:t>
            </a:r>
          </a:p>
          <a:p>
            <a:pPr marL="285750" indent="-285750">
              <a:buFont typeface="Arial" panose="020B0604020202020204" pitchFamily="34" charset="0"/>
              <a:buChar char="•"/>
            </a:pPr>
            <a:r>
              <a:rPr lang="en-US" sz="1600" dirty="0"/>
              <a:t>D&amp;G: Retained amount is 11.94% of meal earnings</a:t>
            </a:r>
          </a:p>
          <a:p>
            <a:pPr marL="285750" indent="-285750">
              <a:buFont typeface="Arial" panose="020B0604020202020204" pitchFamily="34" charset="0"/>
              <a:buChar char="•"/>
            </a:pPr>
            <a:r>
              <a:rPr lang="en-US" sz="1600" dirty="0"/>
              <a:t>E&amp;F: Admin costs are less than 15% of meal earnings</a:t>
            </a:r>
          </a:p>
          <a:p>
            <a:pPr marL="285750" indent="-285750">
              <a:buFont typeface="Arial" panose="020B0604020202020204" pitchFamily="34" charset="0"/>
              <a:buChar char="•"/>
            </a:pPr>
            <a:r>
              <a:rPr lang="en-US" sz="1600" dirty="0"/>
              <a:t>F&amp;G: Amount retained is </a:t>
            </a:r>
            <a:r>
              <a:rPr lang="en-US" sz="1600" u="sng" dirty="0"/>
              <a:t>more</a:t>
            </a:r>
            <a:r>
              <a:rPr lang="en-US" sz="1600" dirty="0"/>
              <a:t> than admin costs</a:t>
            </a:r>
          </a:p>
        </p:txBody>
      </p:sp>
      <p:pic>
        <p:nvPicPr>
          <p:cNvPr id="28" name="Picture 27"/>
          <p:cNvPicPr/>
          <p:nvPr/>
        </p:nvPicPr>
        <p:blipFill rotWithShape="1">
          <a:blip r:embed="rId3" cstate="print">
            <a:extLst>
              <a:ext uri="{28A0092B-C50C-407E-A947-70E740481C1C}">
                <a14:useLocalDpi xmlns:a14="http://schemas.microsoft.com/office/drawing/2010/main" val="0"/>
              </a:ext>
            </a:extLst>
          </a:blip>
          <a:srcRect l="2404" t="10769" r="51442" b="85616"/>
          <a:stretch/>
        </p:blipFill>
        <p:spPr bwMode="auto">
          <a:xfrm>
            <a:off x="914400" y="1143990"/>
            <a:ext cx="10697592" cy="253802"/>
          </a:xfrm>
          <a:prstGeom prst="rect">
            <a:avLst/>
          </a:prstGeom>
          <a:ln>
            <a:noFill/>
          </a:ln>
          <a:extLst>
            <a:ext uri="{53640926-AAD7-44D8-BBD7-CCE9431645EC}">
              <a14:shadowObscured xmlns:a14="http://schemas.microsoft.com/office/drawing/2010/main"/>
            </a:ext>
          </a:extLst>
        </p:spPr>
      </p:pic>
      <p:sp>
        <p:nvSpPr>
          <p:cNvPr id="29" name="TextBox 28"/>
          <p:cNvSpPr txBox="1"/>
          <p:nvPr/>
        </p:nvSpPr>
        <p:spPr>
          <a:xfrm>
            <a:off x="6272606" y="5162485"/>
            <a:ext cx="5632877"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H: The sponsor retained less than 15% of meal earnings</a:t>
            </a:r>
          </a:p>
          <a:p>
            <a:pPr marL="285750" indent="-285750">
              <a:buFont typeface="Arial" panose="020B0604020202020204" pitchFamily="34" charset="0"/>
              <a:buChar char="•"/>
            </a:pPr>
            <a:r>
              <a:rPr lang="en-US" sz="1600" dirty="0"/>
              <a:t>I: The sponsor </a:t>
            </a:r>
            <a:r>
              <a:rPr lang="en-US" sz="1600" u="sng" dirty="0"/>
              <a:t>over retained</a:t>
            </a:r>
            <a:r>
              <a:rPr lang="en-US" sz="1600" dirty="0"/>
              <a:t> the admin expenditures</a:t>
            </a:r>
          </a:p>
          <a:p>
            <a:pPr marL="285750" indent="-285750">
              <a:buFont typeface="Arial" panose="020B0604020202020204" pitchFamily="34" charset="0"/>
              <a:buChar char="•"/>
            </a:pPr>
            <a:r>
              <a:rPr lang="en-US" sz="1600" dirty="0"/>
              <a:t>J: Admin costs are less than 15% of meal earnings</a:t>
            </a:r>
          </a:p>
          <a:p>
            <a:pPr marL="285750" indent="-285750">
              <a:buFont typeface="Arial" panose="020B0604020202020204" pitchFamily="34" charset="0"/>
              <a:buChar char="•"/>
            </a:pPr>
            <a:r>
              <a:rPr lang="en-US" sz="1600" dirty="0">
                <a:solidFill>
                  <a:srgbClr val="FF0000"/>
                </a:solidFill>
              </a:rPr>
              <a:t>You have until the end of the year to balance over retention.</a:t>
            </a:r>
          </a:p>
          <a:p>
            <a:pPr marL="285750" indent="-285750">
              <a:buFont typeface="Arial" panose="020B0604020202020204" pitchFamily="34" charset="0"/>
              <a:buChar char="•"/>
            </a:pPr>
            <a:r>
              <a:rPr lang="en-US" sz="1600" dirty="0">
                <a:solidFill>
                  <a:srgbClr val="FF0000"/>
                </a:solidFill>
              </a:rPr>
              <a:t>Any amount </a:t>
            </a:r>
            <a:r>
              <a:rPr lang="en-US" sz="1600" u="sng" dirty="0">
                <a:solidFill>
                  <a:srgbClr val="FF0000"/>
                </a:solidFill>
              </a:rPr>
              <a:t>retained over actual expenditures </a:t>
            </a:r>
            <a:r>
              <a:rPr lang="en-US" sz="1600" dirty="0">
                <a:solidFill>
                  <a:srgbClr val="FF0000"/>
                </a:solidFill>
              </a:rPr>
              <a:t>at the close of the fiscal year must be returned to centers by January 31</a:t>
            </a:r>
            <a:r>
              <a:rPr lang="en-US" sz="1600" baseline="30000" dirty="0">
                <a:solidFill>
                  <a:srgbClr val="FF0000"/>
                </a:solidFill>
              </a:rPr>
              <a:t>st</a:t>
            </a:r>
            <a:r>
              <a:rPr lang="en-US" sz="1600" dirty="0">
                <a:solidFill>
                  <a:srgbClr val="FF0000"/>
                </a:solidFill>
              </a:rPr>
              <a:t>.</a:t>
            </a:r>
          </a:p>
        </p:txBody>
      </p:sp>
    </p:spTree>
    <p:extLst>
      <p:ext uri="{BB962C8B-B14F-4D97-AF65-F5344CB8AC3E}">
        <p14:creationId xmlns:p14="http://schemas.microsoft.com/office/powerpoint/2010/main" val="48329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2" cstate="print">
            <a:extLst>
              <a:ext uri="{28A0092B-C50C-407E-A947-70E740481C1C}">
                <a14:useLocalDpi xmlns:a14="http://schemas.microsoft.com/office/drawing/2010/main" val="0"/>
              </a:ext>
            </a:extLst>
          </a:blip>
          <a:srcRect l="1924" t="44103" r="51281" b="12307"/>
          <a:stretch/>
        </p:blipFill>
        <p:spPr bwMode="auto">
          <a:xfrm>
            <a:off x="875372" y="1420785"/>
            <a:ext cx="10736620" cy="3186726"/>
          </a:xfrm>
          <a:prstGeom prst="rect">
            <a:avLst/>
          </a:prstGeom>
          <a:ln>
            <a:noFill/>
          </a:ln>
          <a:extLst>
            <a:ext uri="{53640926-AAD7-44D8-BBD7-CCE9431645EC}">
              <a14:shadowObscured xmlns:a14="http://schemas.microsoft.com/office/drawing/2010/main"/>
            </a:ext>
          </a:extLst>
        </p:spPr>
      </p:pic>
      <p:sp>
        <p:nvSpPr>
          <p:cNvPr id="4" name="Title 3"/>
          <p:cNvSpPr>
            <a:spLocks noGrp="1"/>
          </p:cNvSpPr>
          <p:nvPr>
            <p:ph type="title"/>
          </p:nvPr>
        </p:nvSpPr>
        <p:spPr>
          <a:xfrm>
            <a:off x="1024128" y="585216"/>
            <a:ext cx="10587864" cy="533370"/>
          </a:xfrm>
        </p:spPr>
        <p:txBody>
          <a:bodyPr>
            <a:normAutofit fontScale="90000"/>
          </a:bodyPr>
          <a:lstStyle/>
          <a:p>
            <a:r>
              <a:rPr lang="en-US" dirty="0"/>
              <a:t>Example 3					</a:t>
            </a:r>
            <a:r>
              <a:rPr lang="en-US" sz="3100" dirty="0"/>
              <a:t>U Sponsor Earnings Report</a:t>
            </a:r>
          </a:p>
        </p:txBody>
      </p:sp>
      <p:sp>
        <p:nvSpPr>
          <p:cNvPr id="5" name="TextBox 4"/>
          <p:cNvSpPr txBox="1"/>
          <p:nvPr/>
        </p:nvSpPr>
        <p:spPr>
          <a:xfrm>
            <a:off x="6791416" y="4492148"/>
            <a:ext cx="482057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$19,226.20         -$2,543	     $21,771.20</a:t>
            </a:r>
          </a:p>
        </p:txBody>
      </p:sp>
      <p:sp>
        <p:nvSpPr>
          <p:cNvPr id="8" name="TextBox 7"/>
          <p:cNvSpPr txBox="1"/>
          <p:nvPr/>
        </p:nvSpPr>
        <p:spPr>
          <a:xfrm>
            <a:off x="875372" y="4492148"/>
            <a:ext cx="577936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$3,496,532.02    $524,479.80     $546,251      $543,706</a:t>
            </a:r>
          </a:p>
        </p:txBody>
      </p:sp>
      <p:sp>
        <p:nvSpPr>
          <p:cNvPr id="9" name="Rectangle 8"/>
          <p:cNvSpPr/>
          <p:nvPr/>
        </p:nvSpPr>
        <p:spPr>
          <a:xfrm>
            <a:off x="792793" y="1984338"/>
            <a:ext cx="10901777" cy="102981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5791" y="3904346"/>
            <a:ext cx="585926" cy="369332"/>
          </a:xfrm>
          <a:prstGeom prst="rect">
            <a:avLst/>
          </a:prstGeom>
          <a:noFill/>
        </p:spPr>
        <p:txBody>
          <a:bodyPr wrap="square" rtlCol="0">
            <a:spAutoFit/>
          </a:bodyPr>
          <a:lstStyle/>
          <a:p>
            <a:r>
              <a:rPr lang="en-US" dirty="0"/>
              <a:t>YTD</a:t>
            </a:r>
          </a:p>
        </p:txBody>
      </p:sp>
      <p:sp>
        <p:nvSpPr>
          <p:cNvPr id="12" name="TextBox 11"/>
          <p:cNvSpPr txBox="1"/>
          <p:nvPr/>
        </p:nvSpPr>
        <p:spPr>
          <a:xfrm>
            <a:off x="0" y="3535014"/>
            <a:ext cx="914400" cy="369332"/>
          </a:xfrm>
          <a:prstGeom prst="rect">
            <a:avLst/>
          </a:prstGeom>
          <a:noFill/>
        </p:spPr>
        <p:txBody>
          <a:bodyPr wrap="square" rtlCol="0">
            <a:spAutoFit/>
          </a:bodyPr>
          <a:lstStyle/>
          <a:p>
            <a:r>
              <a:rPr lang="en-US" dirty="0"/>
              <a:t>Monthly</a:t>
            </a:r>
          </a:p>
        </p:txBody>
      </p:sp>
      <p:sp>
        <p:nvSpPr>
          <p:cNvPr id="21" name="Right Bracket 20"/>
          <p:cNvSpPr/>
          <p:nvPr/>
        </p:nvSpPr>
        <p:spPr>
          <a:xfrm rot="5400000">
            <a:off x="5295527" y="4428787"/>
            <a:ext cx="346231" cy="1065319"/>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ket 22"/>
          <p:cNvSpPr/>
          <p:nvPr/>
        </p:nvSpPr>
        <p:spPr>
          <a:xfrm rot="5400000">
            <a:off x="3749703" y="4259260"/>
            <a:ext cx="346231" cy="1424864"/>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p:cNvSpPr/>
          <p:nvPr/>
        </p:nvSpPr>
        <p:spPr>
          <a:xfrm rot="5400000">
            <a:off x="3636517" y="2749984"/>
            <a:ext cx="572601" cy="4680753"/>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875371" y="5472620"/>
            <a:ext cx="5454407" cy="1077218"/>
          </a:xfrm>
          <a:prstGeom prst="rect">
            <a:avLst/>
          </a:prstGeom>
          <a:noFill/>
        </p:spPr>
        <p:txBody>
          <a:bodyPr wrap="square" rtlCol="0">
            <a:spAutoFit/>
          </a:bodyPr>
          <a:lstStyle/>
          <a:p>
            <a:r>
              <a:rPr lang="en-US" sz="1600" dirty="0"/>
              <a:t>Year-To-Date Assessment:</a:t>
            </a:r>
          </a:p>
          <a:p>
            <a:pPr marL="285750" indent="-285750">
              <a:buFont typeface="Arial" panose="020B0604020202020204" pitchFamily="34" charset="0"/>
              <a:buChar char="•"/>
            </a:pPr>
            <a:r>
              <a:rPr lang="en-US" sz="1600" dirty="0"/>
              <a:t>D&amp;G: Retained amount is 15.55% of meal earnings</a:t>
            </a:r>
          </a:p>
          <a:p>
            <a:pPr marL="285750" indent="-285750">
              <a:buFont typeface="Arial" panose="020B0604020202020204" pitchFamily="34" charset="0"/>
              <a:buChar char="•"/>
            </a:pPr>
            <a:r>
              <a:rPr lang="en-US" sz="1600" dirty="0"/>
              <a:t>E&amp;F: Admin costs are </a:t>
            </a:r>
            <a:r>
              <a:rPr lang="en-US" sz="1600" u="sng" dirty="0"/>
              <a:t>more</a:t>
            </a:r>
            <a:r>
              <a:rPr lang="en-US" sz="1600" dirty="0"/>
              <a:t> than 15% of meal earnings</a:t>
            </a:r>
          </a:p>
          <a:p>
            <a:pPr marL="285750" indent="-285750">
              <a:buFont typeface="Arial" panose="020B0604020202020204" pitchFamily="34" charset="0"/>
              <a:buChar char="•"/>
            </a:pPr>
            <a:r>
              <a:rPr lang="en-US" sz="1600" dirty="0"/>
              <a:t>F&amp;G: Amount retained is </a:t>
            </a:r>
            <a:r>
              <a:rPr lang="en-US" sz="1600" u="sng" dirty="0"/>
              <a:t>less</a:t>
            </a:r>
            <a:r>
              <a:rPr lang="en-US" sz="1600" dirty="0"/>
              <a:t> than admin costs</a:t>
            </a:r>
          </a:p>
        </p:txBody>
      </p:sp>
      <p:pic>
        <p:nvPicPr>
          <p:cNvPr id="28" name="Picture 27"/>
          <p:cNvPicPr/>
          <p:nvPr/>
        </p:nvPicPr>
        <p:blipFill rotWithShape="1">
          <a:blip r:embed="rId3" cstate="print">
            <a:extLst>
              <a:ext uri="{28A0092B-C50C-407E-A947-70E740481C1C}">
                <a14:useLocalDpi xmlns:a14="http://schemas.microsoft.com/office/drawing/2010/main" val="0"/>
              </a:ext>
            </a:extLst>
          </a:blip>
          <a:srcRect l="2404" t="10769" r="51442" b="85616"/>
          <a:stretch/>
        </p:blipFill>
        <p:spPr bwMode="auto">
          <a:xfrm>
            <a:off x="914400" y="1143990"/>
            <a:ext cx="10697592" cy="253802"/>
          </a:xfrm>
          <a:prstGeom prst="rect">
            <a:avLst/>
          </a:prstGeom>
          <a:ln>
            <a:noFill/>
          </a:ln>
          <a:extLst>
            <a:ext uri="{53640926-AAD7-44D8-BBD7-CCE9431645EC}">
              <a14:shadowObscured xmlns:a14="http://schemas.microsoft.com/office/drawing/2010/main"/>
            </a:ext>
          </a:extLst>
        </p:spPr>
      </p:pic>
      <p:sp>
        <p:nvSpPr>
          <p:cNvPr id="29" name="TextBox 28"/>
          <p:cNvSpPr txBox="1"/>
          <p:nvPr/>
        </p:nvSpPr>
        <p:spPr>
          <a:xfrm>
            <a:off x="6329779" y="4992739"/>
            <a:ext cx="5566295"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H: The sponsor </a:t>
            </a:r>
            <a:r>
              <a:rPr lang="en-US" sz="1600" u="sng" dirty="0"/>
              <a:t>over retained</a:t>
            </a:r>
            <a:r>
              <a:rPr lang="en-US" sz="1600" dirty="0"/>
              <a:t> the15% of meal earnings</a:t>
            </a:r>
          </a:p>
          <a:p>
            <a:pPr marL="285750" indent="-285750">
              <a:buFont typeface="Arial" panose="020B0604020202020204" pitchFamily="34" charset="0"/>
              <a:buChar char="•"/>
            </a:pPr>
            <a:r>
              <a:rPr lang="en-US" sz="1600" dirty="0"/>
              <a:t>I: The sponsor </a:t>
            </a:r>
            <a:r>
              <a:rPr lang="en-US" sz="1600" u="sng" dirty="0"/>
              <a:t>under retained</a:t>
            </a:r>
            <a:r>
              <a:rPr lang="en-US" sz="1600" dirty="0"/>
              <a:t> the admin expenditures</a:t>
            </a:r>
          </a:p>
          <a:p>
            <a:pPr marL="285750" indent="-285750">
              <a:buFont typeface="Arial" panose="020B0604020202020204" pitchFamily="34" charset="0"/>
              <a:buChar char="•"/>
            </a:pPr>
            <a:r>
              <a:rPr lang="en-US" sz="1600" dirty="0"/>
              <a:t>J: Admin costs are </a:t>
            </a:r>
            <a:r>
              <a:rPr lang="en-US" sz="1600" u="sng" dirty="0"/>
              <a:t>more</a:t>
            </a:r>
            <a:r>
              <a:rPr lang="en-US" sz="1600" dirty="0"/>
              <a:t> than the 15% of meal earnings</a:t>
            </a:r>
          </a:p>
          <a:p>
            <a:pPr marL="285750" indent="-285750">
              <a:buFont typeface="Arial" panose="020B0604020202020204" pitchFamily="34" charset="0"/>
              <a:buChar char="•"/>
            </a:pPr>
            <a:r>
              <a:rPr lang="en-US" sz="1600" dirty="0">
                <a:solidFill>
                  <a:srgbClr val="FF0000"/>
                </a:solidFill>
              </a:rPr>
              <a:t>Any amount </a:t>
            </a:r>
            <a:r>
              <a:rPr lang="en-US" sz="1600" u="sng" dirty="0">
                <a:solidFill>
                  <a:srgbClr val="FF0000"/>
                </a:solidFill>
              </a:rPr>
              <a:t>retained over 15% of the meal earnings</a:t>
            </a:r>
            <a:r>
              <a:rPr lang="en-US" sz="1600" dirty="0">
                <a:solidFill>
                  <a:srgbClr val="FF0000"/>
                </a:solidFill>
              </a:rPr>
              <a:t> at the end of the fiscal year must be returned to the centers.</a:t>
            </a:r>
          </a:p>
          <a:p>
            <a:pPr marL="285750" indent="-285750">
              <a:buFont typeface="Arial" panose="020B0604020202020204" pitchFamily="34" charset="0"/>
              <a:buChar char="•"/>
            </a:pPr>
            <a:r>
              <a:rPr lang="en-US" sz="1600" dirty="0">
                <a:solidFill>
                  <a:srgbClr val="FF0000"/>
                </a:solidFill>
              </a:rPr>
              <a:t>Excess admin costs indicate that the current budget does not cover all of the costs incurred to administer the program.</a:t>
            </a:r>
          </a:p>
        </p:txBody>
      </p:sp>
    </p:spTree>
    <p:extLst>
      <p:ext uri="{BB962C8B-B14F-4D97-AF65-F5344CB8AC3E}">
        <p14:creationId xmlns:p14="http://schemas.microsoft.com/office/powerpoint/2010/main" val="113465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Notes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  Review your report monthly to ensure that claims have been submitted correctly.</a:t>
            </a:r>
          </a:p>
          <a:p>
            <a:pPr>
              <a:buFont typeface="Arial" panose="020B0604020202020204" pitchFamily="34" charset="0"/>
              <a:buChar char="•"/>
            </a:pPr>
            <a:r>
              <a:rPr lang="en-US" sz="2400" dirty="0"/>
              <a:t>  This will also give you ample opportunity to catch and correct any trends that could become problematic later in the fiscal year.</a:t>
            </a:r>
          </a:p>
          <a:p>
            <a:pPr>
              <a:buFont typeface="Arial" panose="020B0604020202020204" pitchFamily="34" charset="0"/>
              <a:buChar char="•"/>
            </a:pPr>
            <a:r>
              <a:rPr lang="en-US" sz="2400" dirty="0"/>
              <a:t>  Contact your assigned DOH financial specialist if you have any questions or need assistance with the report.</a:t>
            </a:r>
          </a:p>
        </p:txBody>
      </p:sp>
      <p:pic>
        <p:nvPicPr>
          <p:cNvPr id="4098" name="Picture 2" descr="C:\Users\FosterAV\AppData\Local\Microsoft\Windows\Temporary Internet Files\Content.IE5\DPA035XF\writing_clipar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4703187"/>
            <a:ext cx="1920949" cy="186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58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That’s it!</a:t>
            </a:r>
          </a:p>
        </p:txBody>
      </p:sp>
      <p:sp>
        <p:nvSpPr>
          <p:cNvPr id="3" name="Content Placeholder 2"/>
          <p:cNvSpPr>
            <a:spLocks noGrp="1"/>
          </p:cNvSpPr>
          <p:nvPr>
            <p:ph idx="1"/>
          </p:nvPr>
        </p:nvSpPr>
        <p:spPr/>
        <p:txBody>
          <a:bodyPr>
            <a:normAutofit/>
          </a:bodyPr>
          <a:lstStyle/>
          <a:p>
            <a:pPr marL="0" indent="0" algn="ctr">
              <a:buNone/>
            </a:pPr>
            <a:endParaRPr lang="en-US" sz="2400" dirty="0"/>
          </a:p>
          <a:p>
            <a:pPr algn="ctr">
              <a:buFont typeface="Arial" panose="020B0604020202020204" pitchFamily="34" charset="0"/>
              <a:buChar char="•"/>
            </a:pPr>
            <a:r>
              <a:rPr lang="en-US" sz="2400" dirty="0"/>
              <a:t> Thank you!</a:t>
            </a:r>
          </a:p>
        </p:txBody>
      </p:sp>
    </p:spTree>
    <p:extLst>
      <p:ext uri="{BB962C8B-B14F-4D97-AF65-F5344CB8AC3E}">
        <p14:creationId xmlns:p14="http://schemas.microsoft.com/office/powerpoint/2010/main" val="107158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the Report</a:t>
            </a:r>
          </a:p>
        </p:txBody>
      </p:sp>
      <p:sp>
        <p:nvSpPr>
          <p:cNvPr id="3" name="Content Placeholder 2"/>
          <p:cNvSpPr>
            <a:spLocks noGrp="1"/>
          </p:cNvSpPr>
          <p:nvPr>
            <p:ph idx="1"/>
          </p:nvPr>
        </p:nvSpPr>
        <p:spPr>
          <a:xfrm>
            <a:off x="1024128" y="1804086"/>
            <a:ext cx="9720073" cy="4505274"/>
          </a:xfrm>
        </p:spPr>
        <p:txBody>
          <a:bodyPr/>
          <a:lstStyle/>
          <a:p>
            <a:pPr>
              <a:buFont typeface="Arial" panose="020B0604020202020204" pitchFamily="34" charset="0"/>
              <a:buChar char="•"/>
            </a:pPr>
            <a:r>
              <a:rPr lang="en-US" dirty="0"/>
              <a:t>  Locate the </a:t>
            </a:r>
            <a:r>
              <a:rPr lang="en-US" u="sng" dirty="0"/>
              <a:t>contractor information</a:t>
            </a:r>
            <a:r>
              <a:rPr lang="en-US" dirty="0"/>
              <a:t> section in MIPS</a:t>
            </a:r>
          </a:p>
          <a:p>
            <a:pPr>
              <a:buFont typeface="Arial" panose="020B0604020202020204" pitchFamily="34" charset="0"/>
              <a:buChar char="•"/>
            </a:pPr>
            <a:r>
              <a:rPr lang="en-US" dirty="0"/>
              <a:t>  Generate the your U Sponsor Earnings Report</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6109" t="16346" r="59335" b="29487"/>
          <a:stretch/>
        </p:blipFill>
        <p:spPr bwMode="auto">
          <a:xfrm>
            <a:off x="2304149" y="2766710"/>
            <a:ext cx="7692468" cy="3794727"/>
          </a:xfrm>
          <a:prstGeom prst="rect">
            <a:avLst/>
          </a:prstGeom>
          <a:ln>
            <a:solidFill>
              <a:schemeClr val="tx1"/>
            </a:solidFill>
          </a:ln>
          <a:extLst>
            <a:ext uri="{53640926-AAD7-44D8-BBD7-CCE9431645EC}">
              <a14:shadowObscured xmlns:a14="http://schemas.microsoft.com/office/drawing/2010/main"/>
            </a:ext>
          </a:extLst>
        </p:spPr>
      </p:pic>
      <p:sp>
        <p:nvSpPr>
          <p:cNvPr id="6" name="Rectangle 5"/>
          <p:cNvSpPr/>
          <p:nvPr/>
        </p:nvSpPr>
        <p:spPr>
          <a:xfrm>
            <a:off x="2375170" y="3385751"/>
            <a:ext cx="2156640" cy="98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encrypted-tbn1.gstatic.com/images?q=tbn:ANd9GcTgZh11bPoRUeaaaRLahWuZjnK7DDWm-yh-Ltavz8uixY_z_8IQuQyfNuiJpw">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063417" flipH="1">
            <a:off x="7478917" y="1411984"/>
            <a:ext cx="1466500" cy="21032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458439" y="2766710"/>
            <a:ext cx="457639" cy="483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C:\Users\FosterAV\AppData\Local\Microsoft\Windows\Temporary Internet Files\Content.IE5\DPA035XF\camara web cam online hide secreta oculta smile boton 2 geek friki gadgets la guarida cosas casa raro hogar muebles furniture things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191" y="103254"/>
            <a:ext cx="662561" cy="66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5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l="701" t="34616" r="87680" b="8654"/>
          <a:stretch/>
        </p:blipFill>
        <p:spPr bwMode="auto">
          <a:xfrm>
            <a:off x="7778337" y="630195"/>
            <a:ext cx="3194463" cy="54616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Reading the Report</a:t>
            </a:r>
          </a:p>
        </p:txBody>
      </p:sp>
      <p:sp>
        <p:nvSpPr>
          <p:cNvPr id="3" name="Content Placeholder 2"/>
          <p:cNvSpPr>
            <a:spLocks noGrp="1"/>
          </p:cNvSpPr>
          <p:nvPr>
            <p:ph idx="1"/>
          </p:nvPr>
        </p:nvSpPr>
        <p:spPr>
          <a:xfrm>
            <a:off x="1024129" y="2286000"/>
            <a:ext cx="6395352" cy="4023360"/>
          </a:xfrm>
        </p:spPr>
        <p:txBody>
          <a:bodyPr/>
          <a:lstStyle/>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The report is divided into three sections. </a:t>
            </a:r>
          </a:p>
          <a:p>
            <a:pPr marL="0" marR="0" lvl="0" indent="0">
              <a:spcBef>
                <a:spcPts val="0"/>
              </a:spcBef>
              <a:spcAft>
                <a:spcPts val="0"/>
              </a:spcAft>
              <a:buNone/>
            </a:pPr>
            <a:endParaRPr lang="en-US" sz="2400" dirty="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In the first section, columns A, B, and C give you basic information about your claims. </a:t>
            </a:r>
          </a:p>
          <a:p>
            <a:pPr marL="699516" lvl="2" indent="-342900">
              <a:spcBef>
                <a:spcPts val="0"/>
              </a:spcBef>
              <a:spcAft>
                <a:spcPts val="0"/>
              </a:spcAft>
              <a:buFont typeface="Symbol" panose="05050102010706020507" pitchFamily="18" charset="2"/>
              <a:buChar char=""/>
            </a:pPr>
            <a:r>
              <a:rPr lang="en-US" sz="2000" dirty="0">
                <a:ea typeface="Times New Roman" panose="02020603050405020304" pitchFamily="18" charset="0"/>
              </a:rPr>
              <a:t>A – the claim month and year</a:t>
            </a:r>
          </a:p>
          <a:p>
            <a:pPr marL="699516" lvl="2" indent="-342900">
              <a:spcBef>
                <a:spcPts val="0"/>
              </a:spcBef>
              <a:spcAft>
                <a:spcPts val="0"/>
              </a:spcAft>
              <a:buFont typeface="Symbol" panose="05050102010706020507" pitchFamily="18" charset="2"/>
              <a:buChar char=""/>
            </a:pPr>
            <a:r>
              <a:rPr lang="en-US" sz="2000" dirty="0">
                <a:ea typeface="Times New Roman" panose="02020603050405020304" pitchFamily="18" charset="0"/>
              </a:rPr>
              <a:t>B – the claim numbers showing if it is original or revised for the month</a:t>
            </a:r>
          </a:p>
          <a:p>
            <a:pPr marL="699516" lvl="2" indent="-342900">
              <a:spcBef>
                <a:spcPts val="0"/>
              </a:spcBef>
              <a:spcAft>
                <a:spcPts val="0"/>
              </a:spcAft>
              <a:buFont typeface="Symbol" panose="05050102010706020507" pitchFamily="18" charset="2"/>
              <a:buChar char=""/>
            </a:pPr>
            <a:r>
              <a:rPr lang="en-US" sz="2000" dirty="0">
                <a:ea typeface="Times New Roman" panose="02020603050405020304" pitchFamily="18" charset="0"/>
              </a:rPr>
              <a:t>C – the date of the claim</a:t>
            </a:r>
          </a:p>
          <a:p>
            <a:pPr marL="342900" marR="0" lvl="0" indent="-342900">
              <a:spcBef>
                <a:spcPts val="0"/>
              </a:spcBef>
              <a:spcAft>
                <a:spcPts val="0"/>
              </a:spcAft>
              <a:buFont typeface="Symbol" panose="05050102010706020507" pitchFamily="18" charset="2"/>
              <a:buChar char=""/>
            </a:pPr>
            <a:endParaRPr lang="en-US" sz="2400" dirty="0">
              <a:ea typeface="Times New Roman" panose="02020603050405020304" pitchFamily="18" charset="0"/>
            </a:endParaRPr>
          </a:p>
          <a:p>
            <a:endParaRPr lang="en-US" dirty="0"/>
          </a:p>
        </p:txBody>
      </p:sp>
      <p:sp>
        <p:nvSpPr>
          <p:cNvPr id="5" name="Rectangle 4"/>
          <p:cNvSpPr/>
          <p:nvPr/>
        </p:nvSpPr>
        <p:spPr>
          <a:xfrm flipV="1">
            <a:off x="7928338" y="1777284"/>
            <a:ext cx="2630510" cy="31614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14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cstate="print">
            <a:extLst>
              <a:ext uri="{28A0092B-C50C-407E-A947-70E740481C1C}">
                <a14:useLocalDpi xmlns:a14="http://schemas.microsoft.com/office/drawing/2010/main" val="0"/>
              </a:ext>
            </a:extLst>
          </a:blip>
          <a:srcRect l="3706" t="20513" r="57833" b="54734"/>
          <a:stretch/>
        </p:blipFill>
        <p:spPr bwMode="auto">
          <a:xfrm>
            <a:off x="1085509" y="1821353"/>
            <a:ext cx="10100355" cy="2200231"/>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Reading the Report</a:t>
            </a:r>
          </a:p>
        </p:txBody>
      </p:sp>
      <p:sp>
        <p:nvSpPr>
          <p:cNvPr id="5" name="Content Placeholder 4"/>
          <p:cNvSpPr>
            <a:spLocks noGrp="1"/>
          </p:cNvSpPr>
          <p:nvPr>
            <p:ph idx="1"/>
          </p:nvPr>
        </p:nvSpPr>
        <p:spPr>
          <a:xfrm>
            <a:off x="1024128" y="4154750"/>
            <a:ext cx="9720073" cy="2154610"/>
          </a:xfrm>
        </p:spPr>
        <p:txBody>
          <a:bodyPr>
            <a:normAutofit lnSpcReduction="10000"/>
          </a:bodyPr>
          <a:lstStyle/>
          <a:p>
            <a:pPr marL="0" marR="0" lvl="0" indent="0">
              <a:spcBef>
                <a:spcPts val="0"/>
              </a:spcBef>
              <a:spcAft>
                <a:spcPts val="0"/>
              </a:spcAft>
              <a:buNone/>
            </a:pPr>
            <a:endParaRPr lang="en-US" sz="2400" dirty="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Columns D through G include more specific information about each claim.</a:t>
            </a: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In column D you have the total meal earnings reported. Note that this does not include cash in lieu which is kept separate from the meal reimbursements. </a:t>
            </a: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In column E MIPS will automatically calculate 15% of the meal earnings for comparison with your reported actual administrative expenditures shown in column F. </a:t>
            </a:r>
          </a:p>
          <a:p>
            <a:endParaRPr lang="en-US" dirty="0"/>
          </a:p>
        </p:txBody>
      </p:sp>
    </p:spTree>
    <p:extLst>
      <p:ext uri="{BB962C8B-B14F-4D97-AF65-F5344CB8AC3E}">
        <p14:creationId xmlns:p14="http://schemas.microsoft.com/office/powerpoint/2010/main" val="189322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the Report</a:t>
            </a:r>
          </a:p>
        </p:txBody>
      </p:sp>
      <p:sp>
        <p:nvSpPr>
          <p:cNvPr id="5" name="Content Placeholder 4"/>
          <p:cNvSpPr>
            <a:spLocks noGrp="1"/>
          </p:cNvSpPr>
          <p:nvPr>
            <p:ph idx="1"/>
          </p:nvPr>
        </p:nvSpPr>
        <p:spPr>
          <a:xfrm>
            <a:off x="1024128" y="2476870"/>
            <a:ext cx="9720073" cy="3832490"/>
          </a:xfrm>
        </p:spPr>
        <p:txBody>
          <a:bodyPr>
            <a:normAutofit/>
          </a:bodyPr>
          <a:lstStyle/>
          <a:p>
            <a:pPr marL="342900" lvl="0" indent="-342900">
              <a:spcBef>
                <a:spcPts val="0"/>
              </a:spcBef>
              <a:spcAft>
                <a:spcPts val="0"/>
              </a:spcAft>
              <a:buClr>
                <a:srgbClr val="58B6C0"/>
              </a:buClr>
              <a:buFont typeface="Symbol" panose="05050102010706020507" pitchFamily="18" charset="2"/>
              <a:buChar char=""/>
            </a:pPr>
            <a:r>
              <a:rPr lang="en-US" sz="2400" dirty="0">
                <a:solidFill>
                  <a:prstClr val="black"/>
                </a:solidFill>
                <a:ea typeface="Times New Roman" panose="02020603050405020304" pitchFamily="18" charset="0"/>
              </a:rPr>
              <a:t>The amount in column E is the administrative cap for the claim however, you are paid based on the </a:t>
            </a:r>
            <a:r>
              <a:rPr lang="en-US" sz="2400" u="sng" dirty="0">
                <a:solidFill>
                  <a:prstClr val="black"/>
                </a:solidFill>
                <a:ea typeface="Times New Roman" panose="02020603050405020304" pitchFamily="18" charset="0"/>
              </a:rPr>
              <a:t>lesser of</a:t>
            </a:r>
            <a:r>
              <a:rPr lang="en-US" sz="2400" dirty="0">
                <a:solidFill>
                  <a:prstClr val="black"/>
                </a:solidFill>
                <a:ea typeface="Times New Roman" panose="02020603050405020304" pitchFamily="18" charset="0"/>
              </a:rPr>
              <a:t> the 15% cap and your actual expenditures, not to exceed your administrative budget. The amount retained each month does not have to exactly match the reported actual expenditures. You determine for each month how much your agency will retain.</a:t>
            </a:r>
          </a:p>
          <a:p>
            <a:pPr marL="342900" lvl="0" indent="-342900">
              <a:spcBef>
                <a:spcPts val="0"/>
              </a:spcBef>
              <a:spcAft>
                <a:spcPts val="0"/>
              </a:spcAft>
              <a:buClr>
                <a:srgbClr val="58B6C0"/>
              </a:buClr>
              <a:buFont typeface="Symbol" panose="05050102010706020507" pitchFamily="18" charset="2"/>
              <a:buChar char=""/>
            </a:pPr>
            <a:endParaRPr lang="en-US" sz="2400" dirty="0">
              <a:solidFill>
                <a:prstClr val="black"/>
              </a:solidFill>
              <a:ea typeface="Times New Roman" panose="02020603050405020304" pitchFamily="18" charset="0"/>
            </a:endParaRPr>
          </a:p>
          <a:p>
            <a:pPr marL="342900" lvl="0" indent="-342900">
              <a:spcBef>
                <a:spcPts val="0"/>
              </a:spcBef>
              <a:spcAft>
                <a:spcPts val="0"/>
              </a:spcAft>
              <a:buClr>
                <a:srgbClr val="58B6C0"/>
              </a:buClr>
              <a:buFont typeface="Symbol" panose="05050102010706020507" pitchFamily="18" charset="2"/>
              <a:buChar char=""/>
            </a:pPr>
            <a:r>
              <a:rPr lang="en-US" sz="2400" dirty="0">
                <a:solidFill>
                  <a:prstClr val="black"/>
                </a:solidFill>
                <a:ea typeface="Times New Roman" panose="02020603050405020304" pitchFamily="18" charset="0"/>
              </a:rPr>
              <a:t>You have until the end of the fiscal year to ensure that your year-to-date retention balances to the “lesser of” guidelines. </a:t>
            </a:r>
          </a:p>
          <a:p>
            <a:pPr marL="0" lvl="0" indent="0">
              <a:spcBef>
                <a:spcPts val="0"/>
              </a:spcBef>
              <a:spcAft>
                <a:spcPts val="0"/>
              </a:spcAft>
              <a:buClr>
                <a:srgbClr val="58B6C0"/>
              </a:buClr>
              <a:buNone/>
            </a:pPr>
            <a:endParaRPr lang="en-US" sz="2400" dirty="0">
              <a:solidFill>
                <a:prstClr val="black"/>
              </a:solidFill>
              <a:ea typeface="Times New Roman" panose="02020603050405020304" pitchFamily="18" charset="0"/>
            </a:endParaRPr>
          </a:p>
          <a:p>
            <a:pPr marL="342900" lvl="0" indent="-342900">
              <a:spcBef>
                <a:spcPts val="0"/>
              </a:spcBef>
              <a:spcAft>
                <a:spcPts val="0"/>
              </a:spcAft>
              <a:buClr>
                <a:srgbClr val="58B6C0"/>
              </a:buClr>
              <a:buFont typeface="Symbol" panose="05050102010706020507" pitchFamily="18" charset="2"/>
              <a:buChar char=""/>
            </a:pPr>
            <a:r>
              <a:rPr lang="en-US" sz="2400" dirty="0">
                <a:solidFill>
                  <a:prstClr val="black"/>
                </a:solidFill>
                <a:ea typeface="Times New Roman" panose="02020603050405020304" pitchFamily="18" charset="0"/>
              </a:rPr>
              <a:t>The funds actually retained each month by your agency will be shown in column G.</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35710" t="20513" r="57833" b="54734"/>
          <a:stretch/>
        </p:blipFill>
        <p:spPr bwMode="auto">
          <a:xfrm>
            <a:off x="8202964" y="209698"/>
            <a:ext cx="1695635" cy="2200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2052" name="Picture 4" descr="C:\Users\FosterAV\AppData\Local\Microsoft\Windows\Temporary Internet Files\Content.IE5\DPA035XF\he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38621">
            <a:off x="10066991" y="147463"/>
            <a:ext cx="717070" cy="8572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FosterAV\AppData\Local\Microsoft\Windows\Temporary Internet Files\Content.IE5\DPA035XF\he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97176">
            <a:off x="7317504" y="218553"/>
            <a:ext cx="717070" cy="8572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FosterAV\AppData\Local\Microsoft\Windows\Temporary Internet Files\Content.IE5\DPA035XF\he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38621">
            <a:off x="10086656" y="1054942"/>
            <a:ext cx="342796" cy="4097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FosterAV\AppData\Local\Microsoft\Windows\Temporary Internet Files\Content.IE5\DPA035XF\hear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144791">
            <a:off x="7718395" y="1143116"/>
            <a:ext cx="313832" cy="37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0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Retention</a:t>
            </a:r>
          </a:p>
        </p:txBody>
      </p:sp>
      <p:sp>
        <p:nvSpPr>
          <p:cNvPr id="3" name="Content Placeholder 2"/>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As a sponsor you may retain or withhold funds from the center for the administration costs of managing the CCFP.</a:t>
            </a:r>
          </a:p>
          <a:p>
            <a:pPr marL="0" marR="0" lvl="0" indent="0">
              <a:spcBef>
                <a:spcPts val="0"/>
              </a:spcBef>
              <a:spcAft>
                <a:spcPts val="0"/>
              </a:spcAft>
              <a:buNone/>
            </a:pPr>
            <a:endParaRPr lang="en-US" sz="2400" dirty="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The total approved amount retained from the centers cannot exceed the lesser of actual administrative costs, the approved administrative budget, or 15% of the total meal reimbursement.</a:t>
            </a:r>
          </a:p>
          <a:p>
            <a:pPr marL="0" marR="0" lvl="0" indent="0">
              <a:spcBef>
                <a:spcPts val="0"/>
              </a:spcBef>
              <a:spcAft>
                <a:spcPts val="0"/>
              </a:spcAft>
              <a:buNone/>
            </a:pPr>
            <a:endParaRPr lang="en-US" sz="2400" dirty="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Any funds retained in excess of the “lesser of” at the end of the fiscal year must be returned to the centers.</a:t>
            </a:r>
          </a:p>
          <a:p>
            <a:endParaRPr lang="en-US" dirty="0"/>
          </a:p>
        </p:txBody>
      </p:sp>
      <p:sp>
        <p:nvSpPr>
          <p:cNvPr id="4" name="Rectangle 3"/>
          <p:cNvSpPr/>
          <p:nvPr/>
        </p:nvSpPr>
        <p:spPr>
          <a:xfrm>
            <a:off x="347730" y="321972"/>
            <a:ext cx="11372045" cy="62591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56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the Report</a:t>
            </a:r>
          </a:p>
        </p:txBody>
      </p:sp>
      <p:sp>
        <p:nvSpPr>
          <p:cNvPr id="3" name="Content Placeholder 2"/>
          <p:cNvSpPr>
            <a:spLocks noGrp="1"/>
          </p:cNvSpPr>
          <p:nvPr>
            <p:ph idx="1"/>
          </p:nvPr>
        </p:nvSpPr>
        <p:spPr>
          <a:xfrm>
            <a:off x="1024129" y="2143339"/>
            <a:ext cx="3498444" cy="4023360"/>
          </a:xfrm>
        </p:spPr>
        <p:txBody>
          <a:bodyPr>
            <a:normAutofit/>
          </a:bodyPr>
          <a:lstStyle/>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Columns H through K will help you keep track of your budget according to the claims information provided. </a:t>
            </a: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Column H compares columns G and E to determine if you meet the monthly retention, or if you are over or under retaining funds. </a:t>
            </a:r>
          </a:p>
          <a:p>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9731" t="28205" r="52424" b="8333"/>
          <a:stretch/>
        </p:blipFill>
        <p:spPr bwMode="auto">
          <a:xfrm>
            <a:off x="5055603" y="1679768"/>
            <a:ext cx="6633888" cy="4375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2203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the Report</a:t>
            </a:r>
          </a:p>
        </p:txBody>
      </p:sp>
      <p:sp>
        <p:nvSpPr>
          <p:cNvPr id="3" name="Content Placeholder 2"/>
          <p:cNvSpPr>
            <a:spLocks noGrp="1"/>
          </p:cNvSpPr>
          <p:nvPr>
            <p:ph idx="1"/>
          </p:nvPr>
        </p:nvSpPr>
        <p:spPr/>
        <p:txBody>
          <a:bodyPr/>
          <a:lstStyle/>
          <a:p>
            <a:pPr marL="342900" lvl="0" indent="-342900">
              <a:spcBef>
                <a:spcPts val="0"/>
              </a:spcBef>
              <a:spcAft>
                <a:spcPts val="0"/>
              </a:spcAft>
              <a:buClr>
                <a:srgbClr val="58B6C0"/>
              </a:buClr>
              <a:buFont typeface="Symbol" panose="05050102010706020507" pitchFamily="18" charset="2"/>
              <a:buChar char=""/>
            </a:pPr>
            <a:r>
              <a:rPr lang="en-US" sz="2400" dirty="0">
                <a:solidFill>
                  <a:prstClr val="black"/>
                </a:solidFill>
                <a:ea typeface="Times New Roman" panose="02020603050405020304" pitchFamily="18" charset="0"/>
              </a:rPr>
              <a:t>Similarly, column I compares columns G and F to determine your level of retention. Under retention is fairly common, however it is very important to keep track of over retained funds. </a:t>
            </a:r>
          </a:p>
          <a:p>
            <a:pPr marL="342900" lvl="0" indent="-342900">
              <a:spcBef>
                <a:spcPts val="0"/>
              </a:spcBef>
              <a:spcAft>
                <a:spcPts val="0"/>
              </a:spcAft>
              <a:buClr>
                <a:srgbClr val="58B6C0"/>
              </a:buClr>
              <a:buFont typeface="Symbol" panose="05050102010706020507" pitchFamily="18" charset="2"/>
              <a:buChar char=""/>
            </a:pPr>
            <a:endParaRPr lang="en-US" sz="2400" dirty="0">
              <a:solidFill>
                <a:prstClr val="black"/>
              </a:solidFill>
              <a:ea typeface="Times New Roman" panose="02020603050405020304" pitchFamily="18" charset="0"/>
            </a:endParaRPr>
          </a:p>
          <a:p>
            <a:pPr marL="342900" lvl="0" indent="-342900">
              <a:spcBef>
                <a:spcPts val="0"/>
              </a:spcBef>
              <a:spcAft>
                <a:spcPts val="0"/>
              </a:spcAft>
              <a:buClr>
                <a:srgbClr val="58B6C0"/>
              </a:buClr>
              <a:buFont typeface="Symbol" panose="05050102010706020507" pitchFamily="18" charset="2"/>
              <a:buChar char=""/>
            </a:pPr>
            <a:r>
              <a:rPr lang="en-US" sz="2400" dirty="0">
                <a:solidFill>
                  <a:prstClr val="black"/>
                </a:solidFill>
                <a:ea typeface="Times New Roman" panose="02020603050405020304" pitchFamily="18" charset="0"/>
              </a:rPr>
              <a:t>You have </a:t>
            </a:r>
            <a:r>
              <a:rPr lang="en-US" sz="2400" dirty="0">
                <a:solidFill>
                  <a:srgbClr val="FF0000"/>
                </a:solidFill>
                <a:ea typeface="Times New Roman" panose="02020603050405020304" pitchFamily="18" charset="0"/>
              </a:rPr>
              <a:t>over retained </a:t>
            </a:r>
            <a:r>
              <a:rPr lang="en-US" sz="2400" dirty="0">
                <a:solidFill>
                  <a:prstClr val="black"/>
                </a:solidFill>
                <a:ea typeface="Times New Roman" panose="02020603050405020304" pitchFamily="18" charset="0"/>
              </a:rPr>
              <a:t>funds any time your sponsor earnings report shows a </a:t>
            </a:r>
            <a:r>
              <a:rPr lang="en-US" sz="2400" dirty="0">
                <a:solidFill>
                  <a:srgbClr val="FF0000"/>
                </a:solidFill>
                <a:ea typeface="Times New Roman" panose="02020603050405020304" pitchFamily="18" charset="0"/>
              </a:rPr>
              <a:t>positive amount </a:t>
            </a:r>
            <a:r>
              <a:rPr lang="en-US" sz="2400" dirty="0">
                <a:solidFill>
                  <a:prstClr val="black"/>
                </a:solidFill>
                <a:ea typeface="Times New Roman" panose="02020603050405020304" pitchFamily="18" charset="0"/>
              </a:rPr>
              <a:t>in either the “Excess Funds Retained Over 15%” column or the “Excess Funds Retained over Expenditures” column. (Columns H and I)</a:t>
            </a:r>
          </a:p>
          <a:p>
            <a:pPr marL="342900" lvl="0" indent="-342900">
              <a:spcBef>
                <a:spcPts val="0"/>
              </a:spcBef>
              <a:spcAft>
                <a:spcPts val="0"/>
              </a:spcAft>
              <a:buClr>
                <a:srgbClr val="58B6C0"/>
              </a:buClr>
              <a:buFont typeface="Symbol" panose="05050102010706020507" pitchFamily="18" charset="2"/>
              <a:buChar char=""/>
            </a:pPr>
            <a:endParaRPr lang="en-US" sz="2400" dirty="0">
              <a:solidFill>
                <a:prstClr val="black"/>
              </a:solidFill>
              <a:ea typeface="Times New Roman" panose="02020603050405020304" pitchFamily="18" charset="0"/>
            </a:endParaRPr>
          </a:p>
          <a:p>
            <a:pPr marL="342900" lvl="0" indent="-342900">
              <a:spcBef>
                <a:spcPts val="0"/>
              </a:spcBef>
              <a:spcAft>
                <a:spcPts val="0"/>
              </a:spcAft>
              <a:buClr>
                <a:srgbClr val="58B6C0"/>
              </a:buClr>
              <a:buFont typeface="Symbol" panose="05050102010706020507" pitchFamily="18" charset="2"/>
              <a:buChar char=""/>
            </a:pPr>
            <a:r>
              <a:rPr lang="en-US" sz="2400" dirty="0">
                <a:solidFill>
                  <a:prstClr val="black"/>
                </a:solidFill>
                <a:ea typeface="Times New Roman" panose="02020603050405020304" pitchFamily="18" charset="0"/>
              </a:rPr>
              <a:t>Please note that your excess funds should be </a:t>
            </a:r>
            <a:r>
              <a:rPr lang="en-US" sz="2400" dirty="0">
                <a:solidFill>
                  <a:srgbClr val="FF0000"/>
                </a:solidFill>
                <a:ea typeface="Times New Roman" panose="02020603050405020304" pitchFamily="18" charset="0"/>
              </a:rPr>
              <a:t>0 or less </a:t>
            </a:r>
            <a:r>
              <a:rPr lang="en-US" sz="2400" dirty="0">
                <a:solidFill>
                  <a:prstClr val="black"/>
                </a:solidFill>
                <a:ea typeface="Times New Roman" panose="02020603050405020304" pitchFamily="18" charset="0"/>
              </a:rPr>
              <a:t>by the end of the fiscal year. The sponsor is required to return over retained funds to the centers by January 31 of the next fiscal year.</a:t>
            </a:r>
          </a:p>
          <a:p>
            <a:endParaRPr lang="en-US" dirty="0"/>
          </a:p>
        </p:txBody>
      </p:sp>
    </p:spTree>
    <p:extLst>
      <p:ext uri="{BB962C8B-B14F-4D97-AF65-F5344CB8AC3E}">
        <p14:creationId xmlns:p14="http://schemas.microsoft.com/office/powerpoint/2010/main" val="264202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the Report</a:t>
            </a:r>
          </a:p>
        </p:txBody>
      </p:sp>
      <p:sp>
        <p:nvSpPr>
          <p:cNvPr id="3" name="Content Placeholder 2"/>
          <p:cNvSpPr>
            <a:spLocks noGrp="1"/>
          </p:cNvSpPr>
          <p:nvPr>
            <p:ph idx="1"/>
          </p:nvPr>
        </p:nvSpPr>
        <p:spPr>
          <a:xfrm>
            <a:off x="1024129" y="1791730"/>
            <a:ext cx="8082802" cy="4517630"/>
          </a:xfrm>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Column J looks at the administrative expenditures you have reported. A positive number in this column indicates that your reported expenditures have exceeded 15% of the meal earnings. You should evaluate the management of program expenditures if an excess of administrative expenditures occurs regularly.</a:t>
            </a:r>
          </a:p>
          <a:p>
            <a:pPr marL="342900" marR="0" lvl="0" indent="-342900">
              <a:spcBef>
                <a:spcPts val="0"/>
              </a:spcBef>
              <a:spcAft>
                <a:spcPts val="0"/>
              </a:spcAft>
              <a:buFont typeface="Symbol" panose="05050102010706020507" pitchFamily="18" charset="2"/>
              <a:buChar char=""/>
            </a:pPr>
            <a:endParaRPr lang="en-US" sz="2400" dirty="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Column K will update your remaining budget total with each claim. Please monitor this amount to ensure that you are on track for the year. If not then you may request up to four budget amendments a year to ensure that your administrative budget is accurate according to your actual expenditures. </a:t>
            </a:r>
          </a:p>
          <a:p>
            <a:pPr marL="342900" marR="0" lvl="0" indent="-342900">
              <a:spcBef>
                <a:spcPts val="0"/>
              </a:spcBef>
              <a:spcAft>
                <a:spcPts val="0"/>
              </a:spcAft>
              <a:buFont typeface="Symbol" panose="05050102010706020507" pitchFamily="18" charset="2"/>
              <a:buChar char=""/>
            </a:pPr>
            <a:endParaRPr lang="en-US" sz="2400" dirty="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a typeface="Times New Roman" panose="02020603050405020304" pitchFamily="18" charset="0"/>
              </a:rPr>
              <a:t>July 31 is the deadline for requesting amendments.</a:t>
            </a:r>
          </a:p>
          <a:p>
            <a:pPr marL="342900" marR="0" lvl="0" indent="-342900">
              <a:spcBef>
                <a:spcPts val="0"/>
              </a:spcBef>
              <a:spcAft>
                <a:spcPts val="0"/>
              </a:spcAft>
              <a:buFont typeface="Symbol" panose="05050102010706020507" pitchFamily="18" charset="2"/>
              <a:buChar char=""/>
            </a:pPr>
            <a:endParaRPr lang="en-US" sz="2400" dirty="0">
              <a:ea typeface="Times New Roman" panose="02020603050405020304" pitchFamily="18" charset="0"/>
            </a:endParaRP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9684" t="20833" r="11502" b="36833"/>
          <a:stretch/>
        </p:blipFill>
        <p:spPr bwMode="auto">
          <a:xfrm>
            <a:off x="9482256" y="2333264"/>
            <a:ext cx="2011526" cy="29993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361068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934</TotalTime>
  <Words>1044</Words>
  <Application>Microsoft Office PowerPoint</Application>
  <PresentationFormat>Widescreen</PresentationFormat>
  <Paragraphs>95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Symbol</vt:lpstr>
      <vt:lpstr>Times New Roman</vt:lpstr>
      <vt:lpstr>Tw Cen MT</vt:lpstr>
      <vt:lpstr>Tw Cen MT Condensed</vt:lpstr>
      <vt:lpstr>Wingdings 3</vt:lpstr>
      <vt:lpstr>Integral</vt:lpstr>
      <vt:lpstr>The Sponsor Earnings Report For Sponsors of Unaffiliated Centers </vt:lpstr>
      <vt:lpstr>Accessing the Report</vt:lpstr>
      <vt:lpstr>Reading the Report</vt:lpstr>
      <vt:lpstr>Reading the Report</vt:lpstr>
      <vt:lpstr>Reading the Report</vt:lpstr>
      <vt:lpstr>Retention</vt:lpstr>
      <vt:lpstr>Reading the Report</vt:lpstr>
      <vt:lpstr>Reading the Report</vt:lpstr>
      <vt:lpstr>Reading the Report</vt:lpstr>
      <vt:lpstr>Examples for Reading the report</vt:lpstr>
      <vt:lpstr>Example 1     U Sponsor Earnings Report</vt:lpstr>
      <vt:lpstr>Example 2     U Sponsor Earnings Report</vt:lpstr>
      <vt:lpstr>Example 3     U Sponsor Earnings Report</vt:lpstr>
      <vt:lpstr>Final Notes</vt:lpstr>
      <vt:lpstr>That’s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Sponsor Earnings Report</dc:title>
  <dc:creator>Arriet Foster</dc:creator>
  <cp:lastModifiedBy>Waddle, Michael G</cp:lastModifiedBy>
  <cp:revision>41</cp:revision>
  <cp:lastPrinted>2017-04-26T16:59:14Z</cp:lastPrinted>
  <dcterms:created xsi:type="dcterms:W3CDTF">2015-04-06T21:15:49Z</dcterms:created>
  <dcterms:modified xsi:type="dcterms:W3CDTF">2017-04-26T18:18:18Z</dcterms:modified>
</cp:coreProperties>
</file>